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2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</p:sldIdLst>
  <p:sldSz cy="5143500" cx="9144000"/>
  <p:notesSz cx="6858000" cy="9144000"/>
  <p:embeddedFontLst>
    <p:embeddedFont>
      <p:font typeface="Raleway"/>
      <p:regular r:id="rId18"/>
      <p:bold r:id="rId19"/>
      <p:italic r:id="rId20"/>
      <p:boldItalic r:id="rId2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Raleway-italic.fntdata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21" Type="http://schemas.openxmlformats.org/officeDocument/2006/relationships/font" Target="fonts/Raleway-boldItalic.fntdata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font" Target="fonts/Raleway-bold.fntdata"/><Relationship Id="rId6" Type="http://schemas.openxmlformats.org/officeDocument/2006/relationships/slide" Target="slides/slide1.xml"/><Relationship Id="rId18" Type="http://schemas.openxmlformats.org/officeDocument/2006/relationships/font" Target="fonts/Raleway-regular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" name="Google Shape;56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31732b23d68_0_16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g31732b23d68_0_16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31732b23d68_0_13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Google Shape;113;g31732b23d68_0_13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31732b23d68_0_14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" name="Google Shape;119;g31732b23d68_0_14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31732b23d68_0_14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31732b23d68_0_14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31732b23d68_0_10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31732b23d68_0_10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31732b23d68_0_1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31732b23d68_0_1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31732b23d68_0_1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Google Shape;79;g31732b23d68_0_1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31732b23d68_0_15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Google Shape;85;g31732b23d68_0_15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31732b23d68_0_12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31732b23d68_0_1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31732b23d68_0_12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Google Shape;96;g31732b23d68_0_1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31732b23d68_0_13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Google Shape;102;g31732b23d68_0_1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80700" y="2651100"/>
            <a:ext cx="8982600" cy="24117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" name="Google Shape;11;p2"/>
          <p:cNvSpPr txBox="1"/>
          <p:nvPr>
            <p:ph type="ctrTitle"/>
          </p:nvPr>
        </p:nvSpPr>
        <p:spPr>
          <a:xfrm>
            <a:off x="485875" y="264475"/>
            <a:ext cx="8183700" cy="1473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12" name="Google Shape;12;p2"/>
          <p:cNvSpPr txBox="1"/>
          <p:nvPr>
            <p:ph idx="1" type="subTitle"/>
          </p:nvPr>
        </p:nvSpPr>
        <p:spPr>
          <a:xfrm>
            <a:off x="485875" y="1738075"/>
            <a:ext cx="8183700" cy="86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13" name="Google Shape;13;p2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11"/>
          <p:cNvSpPr/>
          <p:nvPr/>
        </p:nvSpPr>
        <p:spPr>
          <a:xfrm>
            <a:off x="80700" y="2651100"/>
            <a:ext cx="8982600" cy="24117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9" name="Google Shape;49;p11"/>
          <p:cNvSpPr txBox="1"/>
          <p:nvPr>
            <p:ph hasCustomPrompt="1" type="title"/>
          </p:nvPr>
        </p:nvSpPr>
        <p:spPr>
          <a:xfrm>
            <a:off x="311700" y="743001"/>
            <a:ext cx="8520600" cy="2006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r>
              <a:t>xx%</a:t>
            </a:r>
          </a:p>
        </p:txBody>
      </p:sp>
      <p:sp>
        <p:nvSpPr>
          <p:cNvPr id="50" name="Google Shape;50;p11"/>
          <p:cNvSpPr txBox="1"/>
          <p:nvPr>
            <p:ph idx="1" type="body"/>
          </p:nvPr>
        </p:nvSpPr>
        <p:spPr>
          <a:xfrm>
            <a:off x="311700" y="2845182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1" name="Google Shape;51;p11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2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/>
          <p:nvPr/>
        </p:nvSpPr>
        <p:spPr>
          <a:xfrm>
            <a:off x="80700" y="2651100"/>
            <a:ext cx="8982600" cy="24117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" name="Google Shape;16;p3"/>
          <p:cNvSpPr txBox="1"/>
          <p:nvPr>
            <p:ph type="title"/>
          </p:nvPr>
        </p:nvSpPr>
        <p:spPr>
          <a:xfrm>
            <a:off x="485875" y="1714500"/>
            <a:ext cx="8183700" cy="78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7" name="Google Shape;17;p3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0" name="Google Shape;20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1" name="Google Shape;21;p4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5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4" name="Google Shape;24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5" name="Google Shape;25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6" name="Google Shape;26;p5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6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9" name="Google Shape;29;p6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2" name="Google Shape;32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3" name="Google Shape;33;p7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2"/>
        </a:solidFill>
      </p:bgPr>
    </p:bg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8"/>
          <p:cNvSpPr txBox="1"/>
          <p:nvPr>
            <p:ph type="title"/>
          </p:nvPr>
        </p:nvSpPr>
        <p:spPr>
          <a:xfrm>
            <a:off x="490250" y="526350"/>
            <a:ext cx="56040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6" name="Google Shape;36;p8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9"/>
          <p:cNvSpPr/>
          <p:nvPr/>
        </p:nvSpPr>
        <p:spPr>
          <a:xfrm>
            <a:off x="4636800" y="80700"/>
            <a:ext cx="4426500" cy="49821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39" name="Google Shape;39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0" name="Google Shape;40;p9"/>
          <p:cNvSpPr txBox="1"/>
          <p:nvPr>
            <p:ph type="title"/>
          </p:nvPr>
        </p:nvSpPr>
        <p:spPr>
          <a:xfrm>
            <a:off x="265500" y="1181700"/>
            <a:ext cx="4045200" cy="1533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1pPr>
            <a:lvl2pPr lvl="1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/>
        </p:txBody>
      </p:sp>
      <p:sp>
        <p:nvSpPr>
          <p:cNvPr id="41" name="Google Shape;41;p9"/>
          <p:cNvSpPr txBox="1"/>
          <p:nvPr>
            <p:ph idx="1" type="subTitle"/>
          </p:nvPr>
        </p:nvSpPr>
        <p:spPr>
          <a:xfrm>
            <a:off x="265500" y="2769001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42" name="Google Shape;42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3" name="Google Shape;43;p9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</a:lstStyle>
          <a:p/>
        </p:txBody>
      </p:sp>
      <p:sp>
        <p:nvSpPr>
          <p:cNvPr id="46" name="Google Shape;46;p10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plum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Source Sans Pro"/>
              <a:buChar char="●"/>
              <a:defRPr sz="18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○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■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●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○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■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●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○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■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lvl="1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lvl="2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lvl="3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lvl="4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lvl="5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lvl="6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lvl="7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lvl="8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3.jp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3"/>
          <p:cNvSpPr txBox="1"/>
          <p:nvPr>
            <p:ph type="ctrTitle"/>
          </p:nvPr>
        </p:nvSpPr>
        <p:spPr>
          <a:xfrm>
            <a:off x="485875" y="264475"/>
            <a:ext cx="8183700" cy="1473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DISABILITÀ</a:t>
            </a:r>
            <a:r>
              <a:rPr lang="it"/>
              <a:t> E </a:t>
            </a:r>
            <a:r>
              <a:rPr lang="it"/>
              <a:t>ACCESSIBILITÀ</a:t>
            </a:r>
            <a:endParaRPr/>
          </a:p>
        </p:txBody>
      </p:sp>
      <p:sp>
        <p:nvSpPr>
          <p:cNvPr id="59" name="Google Shape;59;p13"/>
          <p:cNvSpPr txBox="1"/>
          <p:nvPr>
            <p:ph idx="1" type="subTitle"/>
          </p:nvPr>
        </p:nvSpPr>
        <p:spPr>
          <a:xfrm>
            <a:off x="485875" y="1738075"/>
            <a:ext cx="8183700" cy="86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0" name="Google Shape;110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00000" y="1008988"/>
            <a:ext cx="8001000" cy="27146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23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it" sz="2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Come si può promuovere la consapevolezza sull'importanza dell'accessibilità?</a:t>
            </a:r>
            <a:endParaRPr sz="4300">
              <a:solidFill>
                <a:schemeClr val="dk1"/>
              </a:solidFill>
            </a:endParaRPr>
          </a:p>
        </p:txBody>
      </p:sp>
      <p:sp>
        <p:nvSpPr>
          <p:cNvPr id="116" name="Google Shape;116;p2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500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25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È fondamentale educare le nuove generazioni al concetto di accessibilità e di architettura per tutti.</a:t>
            </a:r>
            <a:endParaRPr sz="2500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500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it" sz="25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 Attraverso esperienze pratiche di progettazione universale, i giovani possono imparare a riconoscere le barriere e a progettare soluzioni inclusive che tengano conto delle esigenze di un'utenza ampliata.</a:t>
            </a:r>
            <a:endParaRPr sz="31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24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it" sz="2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Qual è l'obiettivo finale di un ambiente accessibile?</a:t>
            </a:r>
            <a:endParaRPr sz="4300">
              <a:solidFill>
                <a:schemeClr val="dk1"/>
              </a:solidFill>
            </a:endParaRPr>
          </a:p>
        </p:txBody>
      </p:sp>
      <p:sp>
        <p:nvSpPr>
          <p:cNvPr id="122" name="Google Shape;122;p2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it" sz="25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Un ambiente accessibile </a:t>
            </a:r>
            <a:r>
              <a:rPr lang="it" sz="25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mira a garantire </a:t>
            </a:r>
            <a:r>
              <a:rPr b="1" lang="it" sz="25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la piena partecipazione e inclusione </a:t>
            </a:r>
            <a:r>
              <a:rPr lang="it" sz="25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di tutte le persone, </a:t>
            </a:r>
            <a:r>
              <a:rPr b="1" lang="it" sz="25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indipendentemente dalle loro capacità. </a:t>
            </a:r>
            <a:endParaRPr b="1" sz="2500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500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b="1" lang="it" sz="25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L'obiettivo</a:t>
            </a:r>
            <a:r>
              <a:rPr lang="it" sz="25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 è creare una </a:t>
            </a:r>
            <a:r>
              <a:rPr b="1" lang="it" sz="25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società</a:t>
            </a:r>
            <a:r>
              <a:rPr lang="it" sz="25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 in cui </a:t>
            </a:r>
            <a:r>
              <a:rPr b="1" lang="it" sz="25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tutti</a:t>
            </a:r>
            <a:r>
              <a:rPr lang="it" sz="25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 possano </a:t>
            </a:r>
            <a:r>
              <a:rPr b="1" lang="it" sz="25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vivere</a:t>
            </a:r>
            <a:r>
              <a:rPr lang="it" sz="25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, lavorare e godere degli spazi pubblici e privati in modo </a:t>
            </a:r>
            <a:r>
              <a:rPr b="1" lang="it" sz="25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autonomo</a:t>
            </a:r>
            <a:r>
              <a:rPr lang="it" sz="25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b="1" lang="it" sz="25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dignitoso</a:t>
            </a:r>
            <a:r>
              <a:rPr lang="it" sz="25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 e </a:t>
            </a:r>
            <a:r>
              <a:rPr b="1" lang="it" sz="25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paritario</a:t>
            </a:r>
            <a:r>
              <a:rPr lang="it" sz="25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sz="31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" name="Google Shape;64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184350" y="152400"/>
            <a:ext cx="6775308" cy="48386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5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it" sz="2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Cosa si intende per nuovo modello di approccio alla disabilità?</a:t>
            </a:r>
            <a:endParaRPr sz="4300">
              <a:solidFill>
                <a:schemeClr val="dk1"/>
              </a:solidFill>
            </a:endParaRPr>
          </a:p>
        </p:txBody>
      </p:sp>
      <p:sp>
        <p:nvSpPr>
          <p:cNvPr id="70" name="Google Shape;70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it" sz="25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Nel </a:t>
            </a:r>
            <a:r>
              <a:rPr b="1" lang="it" sz="25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2009</a:t>
            </a:r>
            <a:r>
              <a:rPr lang="it" sz="25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 l'Italia ha ratificato la </a:t>
            </a:r>
            <a:r>
              <a:rPr b="1" lang="it" sz="25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Convenzione ONU</a:t>
            </a:r>
            <a:r>
              <a:rPr lang="it" sz="25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 sui </a:t>
            </a:r>
            <a:r>
              <a:rPr b="1" lang="it" sz="25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diritti delle persone con disabilità</a:t>
            </a:r>
            <a:r>
              <a:rPr lang="it" sz="25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, abbracciando un nuovo modello</a:t>
            </a:r>
            <a:r>
              <a:rPr lang="it" sz="25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 di approccio. </a:t>
            </a:r>
            <a:r>
              <a:rPr lang="it" sz="25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Questo modello si basa sui </a:t>
            </a:r>
            <a:r>
              <a:rPr lang="it" sz="2500" u="sng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diritti umani </a:t>
            </a:r>
            <a:r>
              <a:rPr lang="it" sz="25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e sulle </a:t>
            </a:r>
            <a:r>
              <a:rPr lang="it" sz="2500" u="sng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libertà fondamentali di ogni individuo</a:t>
            </a:r>
            <a:r>
              <a:rPr lang="it" sz="25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, indipendentemente dalla disabilità. Si concentra sui </a:t>
            </a:r>
            <a:r>
              <a:rPr lang="it" sz="2500" u="sng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desideri</a:t>
            </a:r>
            <a:r>
              <a:rPr lang="it" sz="25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, le aspettative e le preferenze della persona, garantendo il </a:t>
            </a:r>
            <a:r>
              <a:rPr b="1" lang="it" sz="25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diritto a un percorso di vita che massimizzi la qualità della vita stessa.</a:t>
            </a:r>
            <a:endParaRPr b="1" sz="31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6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it" sz="2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 che modo questo nuovo modello ridefinisce la disabilità?</a:t>
            </a:r>
            <a:endParaRPr sz="4300">
              <a:solidFill>
                <a:schemeClr val="dk1"/>
              </a:solidFill>
            </a:endParaRPr>
          </a:p>
        </p:txBody>
      </p:sp>
      <p:sp>
        <p:nvSpPr>
          <p:cNvPr id="76" name="Google Shape;76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25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La disabilità non è più vista come una caratteristica intrinseca della persona, ma come il risultato di un'interazione negativa con l'ambiente circostante. </a:t>
            </a:r>
            <a:endParaRPr sz="2500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500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it" sz="25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Sono le </a:t>
            </a:r>
            <a:r>
              <a:rPr b="1" lang="it" sz="25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barriere architettoniche, sociali e culturali a creare ostacoli e limitazioni</a:t>
            </a:r>
            <a:r>
              <a:rPr lang="it" sz="25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, determinando effetti disabilitanti.</a:t>
            </a:r>
            <a:endParaRPr sz="31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7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it" sz="2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Quali sono le conseguenze della disabilità in termini di disuguaglianze?</a:t>
            </a:r>
            <a:endParaRPr sz="4300">
              <a:solidFill>
                <a:schemeClr val="dk1"/>
              </a:solidFill>
            </a:endParaRPr>
          </a:p>
        </p:txBody>
      </p:sp>
      <p:sp>
        <p:nvSpPr>
          <p:cNvPr id="82" name="Google Shape;82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500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25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La disabilità, nonostante i progressi legislativi, rimane una delle principali cause di </a:t>
            </a:r>
            <a:r>
              <a:rPr b="1" lang="it" sz="25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esclusione e marginalizzazione</a:t>
            </a:r>
            <a:r>
              <a:rPr lang="it" sz="25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endParaRPr sz="2500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500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it" sz="25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Impedisce lo sviluppo dell'autonomia personale, limitando le potenzialità individuali e ostacolando il raggiungimento di aspirazioni, desideri e pari opportunità in diversi ambiti della vita.</a:t>
            </a:r>
            <a:endParaRPr sz="31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7" name="Google Shape;87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52400"/>
            <a:ext cx="7275812" cy="48386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9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it" sz="2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Qual è la situazione attuale in Italia in merito all'accessibilità?</a:t>
            </a:r>
            <a:endParaRPr sz="4300">
              <a:solidFill>
                <a:schemeClr val="dk1"/>
              </a:solidFill>
            </a:endParaRPr>
          </a:p>
        </p:txBody>
      </p:sp>
      <p:sp>
        <p:nvSpPr>
          <p:cNvPr id="93" name="Google Shape;93;p1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25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Nonostante i passi avanti sul piano legislativo, la realtà italiana mostra ancora una situazione </a:t>
            </a:r>
            <a:r>
              <a:rPr b="1" lang="it" sz="25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problematica</a:t>
            </a:r>
            <a:r>
              <a:rPr lang="it" sz="25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endParaRPr sz="2500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500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it" sz="25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Barriere architettoniche e </a:t>
            </a:r>
            <a:r>
              <a:rPr b="1" lang="it" sz="25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ostacoli di vario tipo</a:t>
            </a:r>
            <a:r>
              <a:rPr lang="it" sz="25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 sono diffusi sia in contesti urbani che rurali, limitando l'accessibilità e l'inclusione delle persone con disabilità.</a:t>
            </a:r>
            <a:endParaRPr sz="2500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0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it" sz="2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Cosa si intende per "accessibilità" di un ambiente?</a:t>
            </a:r>
            <a:endParaRPr sz="4300">
              <a:solidFill>
                <a:schemeClr val="dk1"/>
              </a:solidFill>
            </a:endParaRPr>
          </a:p>
        </p:txBody>
      </p:sp>
      <p:sp>
        <p:nvSpPr>
          <p:cNvPr id="99" name="Google Shape;99;p2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25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L'accessibilità si riferisce alla </a:t>
            </a:r>
            <a:r>
              <a:rPr b="1" lang="it" sz="25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possibilità per tutti,</a:t>
            </a:r>
            <a:r>
              <a:rPr lang="it" sz="25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 comprese le persone con disabilità, di </a:t>
            </a:r>
            <a:r>
              <a:rPr b="1" lang="it" sz="25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utilizzare spazi, luoghi, servizi e informazioni senza incontrare barriere</a:t>
            </a:r>
            <a:r>
              <a:rPr lang="it" sz="25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endParaRPr sz="2500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500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it" sz="25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Si tratta di riconoscere e rimuovere gli ostacoli presenti, garantendo un'esperienza inclusiva e agevole per tutti.</a:t>
            </a:r>
            <a:endParaRPr sz="2500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21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it" sz="2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Perché è fondamentale adottare un approccio di "Architettura per tutti"?</a:t>
            </a:r>
            <a:endParaRPr sz="4300">
              <a:solidFill>
                <a:schemeClr val="dk1"/>
              </a:solidFill>
            </a:endParaRPr>
          </a:p>
        </p:txBody>
      </p:sp>
      <p:sp>
        <p:nvSpPr>
          <p:cNvPr id="105" name="Google Shape;105;p2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it" sz="25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L'architettura per tutti, o </a:t>
            </a:r>
            <a:r>
              <a:rPr b="1" lang="it" sz="25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Universal Design</a:t>
            </a:r>
            <a:r>
              <a:rPr lang="it" sz="25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, promuove la </a:t>
            </a:r>
            <a:r>
              <a:rPr b="1" lang="it" sz="25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progettazione di ambienti, prodotti e servizi accessibili a persone con diverse abilità e esigenze</a:t>
            </a:r>
            <a:r>
              <a:rPr lang="it" sz="25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endParaRPr sz="2500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500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it" sz="25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Questo approccio inclusivo </a:t>
            </a:r>
            <a:r>
              <a:rPr b="1" lang="it" sz="25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non si limita alle persone con disabilità</a:t>
            </a:r>
            <a:r>
              <a:rPr lang="it" sz="25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, ma considera anche bambini, anziani, donne in gravidanza, persone con mobilità ridotta temporanea e altre categorie.</a:t>
            </a:r>
            <a:endParaRPr sz="31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Plum">
  <a:themeElements>
    <a:clrScheme name="Plum">
      <a:dk1>
        <a:srgbClr val="611BB8"/>
      </a:dk1>
      <a:lt1>
        <a:srgbClr val="FFFFFF"/>
      </a:lt1>
      <a:dk2>
        <a:srgbClr val="000000"/>
      </a:dk2>
      <a:lt2>
        <a:srgbClr val="7F7F7F"/>
      </a:lt2>
      <a:accent1>
        <a:srgbClr val="333333"/>
      </a:accent1>
      <a:accent2>
        <a:srgbClr val="5E2B97"/>
      </a:accent2>
      <a:accent3>
        <a:srgbClr val="7E57C2"/>
      </a:accent3>
      <a:accent4>
        <a:srgbClr val="C77025"/>
      </a:accent4>
      <a:accent5>
        <a:srgbClr val="009688"/>
      </a:accent5>
      <a:accent6>
        <a:srgbClr val="FFD600"/>
      </a:accent6>
      <a:hlink>
        <a:srgbClr val="009688"/>
      </a:hlink>
      <a:folHlink>
        <a:srgbClr val="00968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